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Gelasio" pitchFamily="2" charset="77"/>
      <p:regular r:id="rId17"/>
    </p:embeddedFont>
    <p:embeddedFont>
      <p:font typeface="Gelasio Semi Bold" pitchFamily="2" charset="77"/>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89" d="100"/>
          <a:sy n="89"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854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6F0"/>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90330"/>
            <a:ext cx="709862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Final Group Presentation</a:t>
            </a:r>
            <a:endParaRPr lang="en-US" sz="4450" dirty="0"/>
          </a:p>
        </p:txBody>
      </p:sp>
      <p:sp>
        <p:nvSpPr>
          <p:cNvPr id="4" name="Text 1"/>
          <p:cNvSpPr/>
          <p:nvPr/>
        </p:nvSpPr>
        <p:spPr>
          <a:xfrm>
            <a:off x="793790" y="463927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Trusha Sonawane</a:t>
            </a:r>
            <a:endParaRPr lang="en-US" sz="1750" dirty="0"/>
          </a:p>
        </p:txBody>
      </p:sp>
      <p:sp>
        <p:nvSpPr>
          <p:cNvPr id="5" name="Text 2"/>
          <p:cNvSpPr/>
          <p:nvPr/>
        </p:nvSpPr>
        <p:spPr>
          <a:xfrm>
            <a:off x="793790" y="525732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Yash Singh</a:t>
            </a:r>
            <a:endParaRPr lang="en-US" sz="1750" dirty="0"/>
          </a:p>
        </p:txBody>
      </p:sp>
      <p:sp>
        <p:nvSpPr>
          <p:cNvPr id="6" name="Text 3"/>
          <p:cNvSpPr/>
          <p:nvPr/>
        </p:nvSpPr>
        <p:spPr>
          <a:xfrm>
            <a:off x="793790" y="58753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Satnam Kaur Jaggi</a:t>
            </a:r>
            <a:endParaRPr lang="en-US" sz="1750" dirty="0"/>
          </a:p>
        </p:txBody>
      </p:sp>
      <p:sp>
        <p:nvSpPr>
          <p:cNvPr id="7" name="Text 4"/>
          <p:cNvSpPr/>
          <p:nvPr/>
        </p:nvSpPr>
        <p:spPr>
          <a:xfrm>
            <a:off x="793790" y="649343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Shivam Patel</a:t>
            </a:r>
            <a:endParaRPr lang="en-US" sz="1750" dirty="0"/>
          </a:p>
        </p:txBody>
      </p:sp>
      <p:sp>
        <p:nvSpPr>
          <p:cNvPr id="8" name="Text 5"/>
          <p:cNvSpPr/>
          <p:nvPr/>
        </p:nvSpPr>
        <p:spPr>
          <a:xfrm>
            <a:off x="793790" y="711148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62255" y="2773680"/>
            <a:ext cx="6821091" cy="2682240"/>
          </a:xfrm>
          <a:prstGeom prst="rect">
            <a:avLst/>
          </a:prstGeom>
        </p:spPr>
      </p:pic>
      <p:sp>
        <p:nvSpPr>
          <p:cNvPr id="4" name="Text 0"/>
          <p:cNvSpPr/>
          <p:nvPr/>
        </p:nvSpPr>
        <p:spPr>
          <a:xfrm>
            <a:off x="691515" y="543401"/>
            <a:ext cx="5932170" cy="1234916"/>
          </a:xfrm>
          <a:prstGeom prst="rect">
            <a:avLst/>
          </a:prstGeom>
          <a:noFill/>
          <a:ln/>
        </p:spPr>
        <p:txBody>
          <a:bodyPr wrap="square" lIns="0" tIns="0" rIns="0" bIns="0" rtlCol="0" anchor="t"/>
          <a:lstStyle/>
          <a:p>
            <a:pPr marL="0" indent="0" algn="l">
              <a:lnSpc>
                <a:spcPts val="4850"/>
              </a:lnSpc>
              <a:buNone/>
            </a:pPr>
            <a:r>
              <a:rPr lang="en-US" sz="3850" dirty="0">
                <a:solidFill>
                  <a:srgbClr val="484237"/>
                </a:solidFill>
                <a:latin typeface="Gelasio Semi Bold" pitchFamily="34" charset="0"/>
                <a:ea typeface="Gelasio Semi Bold" pitchFamily="34" charset="-122"/>
                <a:cs typeface="Gelasio Semi Bold" pitchFamily="34" charset="-120"/>
              </a:rPr>
              <a:t>Budget vs. Actual Spending</a:t>
            </a:r>
            <a:endParaRPr lang="en-US" sz="3850" dirty="0"/>
          </a:p>
        </p:txBody>
      </p:sp>
      <p:sp>
        <p:nvSpPr>
          <p:cNvPr id="5" name="Shape 1"/>
          <p:cNvSpPr/>
          <p:nvPr/>
        </p:nvSpPr>
        <p:spPr>
          <a:xfrm>
            <a:off x="691515" y="2074664"/>
            <a:ext cx="5932170" cy="1454110"/>
          </a:xfrm>
          <a:prstGeom prst="roundRect">
            <a:avLst>
              <a:gd name="adj" fmla="val 2038"/>
            </a:avLst>
          </a:prstGeom>
          <a:solidFill>
            <a:srgbClr val="EEE8DD"/>
          </a:solidFill>
          <a:ln/>
        </p:spPr>
        <p:txBody>
          <a:bodyPr/>
          <a:lstStyle/>
          <a:p>
            <a:endParaRPr lang="en-US"/>
          </a:p>
        </p:txBody>
      </p:sp>
      <p:sp>
        <p:nvSpPr>
          <p:cNvPr id="6" name="Text 2"/>
          <p:cNvSpPr/>
          <p:nvPr/>
        </p:nvSpPr>
        <p:spPr>
          <a:xfrm>
            <a:off x="889040" y="2272189"/>
            <a:ext cx="2469713" cy="308610"/>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Partner A</a:t>
            </a:r>
            <a:endParaRPr lang="en-US" sz="1900" dirty="0"/>
          </a:p>
        </p:txBody>
      </p:sp>
      <p:sp>
        <p:nvSpPr>
          <p:cNvPr id="7" name="Text 3"/>
          <p:cNvSpPr/>
          <p:nvPr/>
        </p:nvSpPr>
        <p:spPr>
          <a:xfrm>
            <a:off x="889040" y="2699266"/>
            <a:ext cx="5537121" cy="631984"/>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Actual spending uses few funds compared to budgeted amount. Forecast reveals slight variation from actual.</a:t>
            </a:r>
            <a:endParaRPr lang="en-US" sz="1550" dirty="0"/>
          </a:p>
        </p:txBody>
      </p:sp>
      <p:sp>
        <p:nvSpPr>
          <p:cNvPr id="8" name="Shape 4"/>
          <p:cNvSpPr/>
          <p:nvPr/>
        </p:nvSpPr>
        <p:spPr>
          <a:xfrm>
            <a:off x="691515" y="3726299"/>
            <a:ext cx="5932170" cy="1770102"/>
          </a:xfrm>
          <a:prstGeom prst="roundRect">
            <a:avLst>
              <a:gd name="adj" fmla="val 1674"/>
            </a:avLst>
          </a:prstGeom>
          <a:solidFill>
            <a:srgbClr val="EEE8DD"/>
          </a:solidFill>
          <a:ln/>
        </p:spPr>
        <p:txBody>
          <a:bodyPr/>
          <a:lstStyle/>
          <a:p>
            <a:endParaRPr lang="en-US"/>
          </a:p>
        </p:txBody>
      </p:sp>
      <p:sp>
        <p:nvSpPr>
          <p:cNvPr id="9" name="Text 5"/>
          <p:cNvSpPr/>
          <p:nvPr/>
        </p:nvSpPr>
        <p:spPr>
          <a:xfrm>
            <a:off x="889040" y="3923824"/>
            <a:ext cx="2469713" cy="308610"/>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Partner B</a:t>
            </a:r>
            <a:endParaRPr lang="en-US" sz="1900" dirty="0"/>
          </a:p>
        </p:txBody>
      </p:sp>
      <p:sp>
        <p:nvSpPr>
          <p:cNvPr id="10" name="Text 6"/>
          <p:cNvSpPr/>
          <p:nvPr/>
        </p:nvSpPr>
        <p:spPr>
          <a:xfrm>
            <a:off x="889040" y="4350901"/>
            <a:ext cx="5537121" cy="947976"/>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Actual spending (14.29%) matches the budget. Forecast suggests a decrease to 10.05%. Overall indicates success through its financial metrics</a:t>
            </a:r>
            <a:endParaRPr lang="en-US" sz="1550" dirty="0"/>
          </a:p>
        </p:txBody>
      </p:sp>
      <p:sp>
        <p:nvSpPr>
          <p:cNvPr id="11" name="Shape 7"/>
          <p:cNvSpPr/>
          <p:nvPr/>
        </p:nvSpPr>
        <p:spPr>
          <a:xfrm>
            <a:off x="691515" y="5693926"/>
            <a:ext cx="5932170" cy="1454110"/>
          </a:xfrm>
          <a:prstGeom prst="roundRect">
            <a:avLst>
              <a:gd name="adj" fmla="val 2038"/>
            </a:avLst>
          </a:prstGeom>
          <a:solidFill>
            <a:srgbClr val="EEE8DD"/>
          </a:solidFill>
          <a:ln/>
        </p:spPr>
        <p:txBody>
          <a:bodyPr/>
          <a:lstStyle/>
          <a:p>
            <a:endParaRPr lang="en-US"/>
          </a:p>
        </p:txBody>
      </p:sp>
      <p:sp>
        <p:nvSpPr>
          <p:cNvPr id="12" name="Text 8"/>
          <p:cNvSpPr/>
          <p:nvPr/>
        </p:nvSpPr>
        <p:spPr>
          <a:xfrm>
            <a:off x="889040" y="5891451"/>
            <a:ext cx="2469713" cy="308610"/>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Partner C</a:t>
            </a:r>
            <a:endParaRPr lang="en-US" sz="1900" dirty="0"/>
          </a:p>
        </p:txBody>
      </p:sp>
      <p:sp>
        <p:nvSpPr>
          <p:cNvPr id="13" name="Text 9"/>
          <p:cNvSpPr/>
          <p:nvPr/>
        </p:nvSpPr>
        <p:spPr>
          <a:xfrm>
            <a:off x="889040" y="6318528"/>
            <a:ext cx="5537121" cy="631984"/>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Actual spending (2.25%) is well below budget (4.13%) and forecast (7.22%) thus indicating unidentified future payments.</a:t>
            </a:r>
            <a:endParaRPr lang="en-US" sz="1550" dirty="0"/>
          </a:p>
        </p:txBody>
      </p:sp>
      <p:sp>
        <p:nvSpPr>
          <p:cNvPr id="14" name="Text 10"/>
          <p:cNvSpPr/>
          <p:nvPr/>
        </p:nvSpPr>
        <p:spPr>
          <a:xfrm>
            <a:off x="691515" y="7370207"/>
            <a:ext cx="5932170" cy="315992"/>
          </a:xfrm>
          <a:prstGeom prst="rect">
            <a:avLst/>
          </a:prstGeom>
          <a:noFill/>
          <a:ln/>
        </p:spPr>
        <p:txBody>
          <a:bodyPr wrap="none" lIns="0" tIns="0" rIns="0" bIns="0" rtlCol="0" anchor="t"/>
          <a:lstStyle/>
          <a:p>
            <a:pPr marL="0" indent="0" algn="r">
              <a:lnSpc>
                <a:spcPts val="2450"/>
              </a:lnSpc>
              <a:buNone/>
            </a:pPr>
            <a:r>
              <a:rPr lang="en-US" sz="1550" dirty="0">
                <a:solidFill>
                  <a:srgbClr val="746558"/>
                </a:solidFill>
                <a:latin typeface="Gelasio" pitchFamily="34" charset="0"/>
                <a:ea typeface="Gelasio" pitchFamily="34" charset="-122"/>
                <a:cs typeface="Gelasio" pitchFamily="34" charset="-120"/>
              </a:rPr>
              <a:t>10</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32577"/>
          </a:xfrm>
          <a:prstGeom prst="rect">
            <a:avLst/>
          </a:prstGeom>
        </p:spPr>
      </p:pic>
      <p:pic>
        <p:nvPicPr>
          <p:cNvPr id="3" name="Image 1" descr="preencoded.png"/>
          <p:cNvPicPr>
            <a:picLocks noChangeAspect="1"/>
          </p:cNvPicPr>
          <p:nvPr/>
        </p:nvPicPr>
        <p:blipFill>
          <a:blip r:embed="rId4"/>
          <a:stretch>
            <a:fillRect/>
          </a:stretch>
        </p:blipFill>
        <p:spPr>
          <a:xfrm>
            <a:off x="278725" y="2737723"/>
            <a:ext cx="6757749" cy="2757011"/>
          </a:xfrm>
          <a:prstGeom prst="rect">
            <a:avLst/>
          </a:prstGeom>
        </p:spPr>
      </p:pic>
      <p:sp>
        <p:nvSpPr>
          <p:cNvPr id="4" name="Text 0"/>
          <p:cNvSpPr/>
          <p:nvPr/>
        </p:nvSpPr>
        <p:spPr>
          <a:xfrm>
            <a:off x="8095298" y="612934"/>
            <a:ext cx="5572601" cy="696516"/>
          </a:xfrm>
          <a:prstGeom prst="rect">
            <a:avLst/>
          </a:prstGeom>
          <a:noFill/>
          <a:ln/>
        </p:spPr>
        <p:txBody>
          <a:bodyPr wrap="none" lIns="0" tIns="0" rIns="0" bIns="0" rtlCol="0" anchor="t"/>
          <a:lstStyle/>
          <a:p>
            <a:pPr marL="0" indent="0" algn="l">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Cost Breakdown</a:t>
            </a:r>
            <a:endParaRPr lang="en-US" sz="4350" dirty="0"/>
          </a:p>
        </p:txBody>
      </p:sp>
      <p:sp>
        <p:nvSpPr>
          <p:cNvPr id="5" name="Shape 1"/>
          <p:cNvSpPr/>
          <p:nvPr/>
        </p:nvSpPr>
        <p:spPr>
          <a:xfrm>
            <a:off x="8095298" y="1643777"/>
            <a:ext cx="5755005" cy="1640919"/>
          </a:xfrm>
          <a:prstGeom prst="roundRect">
            <a:avLst>
              <a:gd name="adj" fmla="val 2038"/>
            </a:avLst>
          </a:prstGeom>
          <a:solidFill>
            <a:srgbClr val="EEE8DD"/>
          </a:solidFill>
          <a:ln/>
        </p:spPr>
        <p:txBody>
          <a:bodyPr/>
          <a:lstStyle/>
          <a:p>
            <a:endParaRPr lang="en-US"/>
          </a:p>
        </p:txBody>
      </p:sp>
      <p:sp>
        <p:nvSpPr>
          <p:cNvPr id="6" name="Text 2"/>
          <p:cNvSpPr/>
          <p:nvPr/>
        </p:nvSpPr>
        <p:spPr>
          <a:xfrm>
            <a:off x="8318183" y="1866662"/>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Partner A</a:t>
            </a:r>
            <a:endParaRPr lang="en-US" sz="2150" dirty="0"/>
          </a:p>
        </p:txBody>
      </p:sp>
      <p:sp>
        <p:nvSpPr>
          <p:cNvPr id="7" name="Text 3"/>
          <p:cNvSpPr/>
          <p:nvPr/>
        </p:nvSpPr>
        <p:spPr>
          <a:xfrm>
            <a:off x="8318183" y="2348627"/>
            <a:ext cx="5309235"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Highest total cost, exceeding $150M. Focus on program execution.</a:t>
            </a:r>
            <a:endParaRPr lang="en-US" sz="1750" dirty="0"/>
          </a:p>
        </p:txBody>
      </p:sp>
      <p:sp>
        <p:nvSpPr>
          <p:cNvPr id="8" name="Shape 4"/>
          <p:cNvSpPr/>
          <p:nvPr/>
        </p:nvSpPr>
        <p:spPr>
          <a:xfrm>
            <a:off x="8095298" y="3507581"/>
            <a:ext cx="5755005" cy="1640919"/>
          </a:xfrm>
          <a:prstGeom prst="roundRect">
            <a:avLst>
              <a:gd name="adj" fmla="val 2038"/>
            </a:avLst>
          </a:prstGeom>
          <a:solidFill>
            <a:srgbClr val="EEE8DD"/>
          </a:solidFill>
          <a:ln/>
        </p:spPr>
        <p:txBody>
          <a:bodyPr/>
          <a:lstStyle/>
          <a:p>
            <a:endParaRPr lang="en-US"/>
          </a:p>
        </p:txBody>
      </p:sp>
      <p:sp>
        <p:nvSpPr>
          <p:cNvPr id="9" name="Text 5"/>
          <p:cNvSpPr/>
          <p:nvPr/>
        </p:nvSpPr>
        <p:spPr>
          <a:xfrm>
            <a:off x="8318183" y="3730466"/>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Partner B</a:t>
            </a:r>
            <a:endParaRPr lang="en-US" sz="2150" dirty="0"/>
          </a:p>
        </p:txBody>
      </p:sp>
      <p:sp>
        <p:nvSpPr>
          <p:cNvPr id="10" name="Text 6"/>
          <p:cNvSpPr/>
          <p:nvPr/>
        </p:nvSpPr>
        <p:spPr>
          <a:xfrm>
            <a:off x="8318183" y="4212431"/>
            <a:ext cx="5309235"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Second-highest total cost, slightly below A. Efficient program spending.</a:t>
            </a:r>
            <a:endParaRPr lang="en-US" sz="1750" dirty="0"/>
          </a:p>
        </p:txBody>
      </p:sp>
      <p:sp>
        <p:nvSpPr>
          <p:cNvPr id="11" name="Shape 7"/>
          <p:cNvSpPr/>
          <p:nvPr/>
        </p:nvSpPr>
        <p:spPr>
          <a:xfrm>
            <a:off x="8095298" y="5371386"/>
            <a:ext cx="5755005" cy="1640919"/>
          </a:xfrm>
          <a:prstGeom prst="roundRect">
            <a:avLst>
              <a:gd name="adj" fmla="val 2038"/>
            </a:avLst>
          </a:prstGeom>
          <a:solidFill>
            <a:srgbClr val="EEE8DD"/>
          </a:solidFill>
          <a:ln/>
        </p:spPr>
        <p:txBody>
          <a:bodyPr/>
          <a:lstStyle/>
          <a:p>
            <a:endParaRPr lang="en-US"/>
          </a:p>
        </p:txBody>
      </p:sp>
      <p:sp>
        <p:nvSpPr>
          <p:cNvPr id="12" name="Text 8"/>
          <p:cNvSpPr/>
          <p:nvPr/>
        </p:nvSpPr>
        <p:spPr>
          <a:xfrm>
            <a:off x="8318183" y="5594271"/>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Partner C</a:t>
            </a:r>
            <a:endParaRPr lang="en-US" sz="2150" dirty="0"/>
          </a:p>
        </p:txBody>
      </p:sp>
      <p:sp>
        <p:nvSpPr>
          <p:cNvPr id="13" name="Text 9"/>
          <p:cNvSpPr/>
          <p:nvPr/>
        </p:nvSpPr>
        <p:spPr>
          <a:xfrm>
            <a:off x="8318183" y="6076236"/>
            <a:ext cx="5309235"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Lowest total cost, under $100M. Smaller scale operation.</a:t>
            </a:r>
            <a:endParaRPr lang="en-US" sz="1750" dirty="0"/>
          </a:p>
        </p:txBody>
      </p:sp>
      <p:sp>
        <p:nvSpPr>
          <p:cNvPr id="14" name="Text 10"/>
          <p:cNvSpPr/>
          <p:nvPr/>
        </p:nvSpPr>
        <p:spPr>
          <a:xfrm>
            <a:off x="8095298" y="7263051"/>
            <a:ext cx="5755005" cy="356592"/>
          </a:xfrm>
          <a:prstGeom prst="rect">
            <a:avLst/>
          </a:prstGeom>
          <a:noFill/>
          <a:ln/>
        </p:spPr>
        <p:txBody>
          <a:bodyPr wrap="none" lIns="0" tIns="0" rIns="0" bIns="0" rtlCol="0" anchor="t"/>
          <a:lstStyle/>
          <a:p>
            <a:pPr marL="0" indent="0" algn="r">
              <a:lnSpc>
                <a:spcPts val="2800"/>
              </a:lnSpc>
              <a:buNone/>
            </a:pPr>
            <a:r>
              <a:rPr lang="en-US" sz="1750" dirty="0">
                <a:solidFill>
                  <a:srgbClr val="746558"/>
                </a:solidFill>
                <a:latin typeface="Gelasio" pitchFamily="34" charset="0"/>
                <a:ea typeface="Gelasio" pitchFamily="34" charset="-122"/>
                <a:cs typeface="Gelasio" pitchFamily="34" charset="-120"/>
              </a:rPr>
              <a:t>11</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68208" y="2078950"/>
            <a:ext cx="6809184" cy="4071580"/>
          </a:xfrm>
          <a:prstGeom prst="rect">
            <a:avLst/>
          </a:prstGeom>
        </p:spPr>
      </p:pic>
      <p:sp>
        <p:nvSpPr>
          <p:cNvPr id="4" name="Text 0"/>
          <p:cNvSpPr/>
          <p:nvPr/>
        </p:nvSpPr>
        <p:spPr>
          <a:xfrm>
            <a:off x="708065" y="558284"/>
            <a:ext cx="5899071" cy="1264682"/>
          </a:xfrm>
          <a:prstGeom prst="rect">
            <a:avLst/>
          </a:prstGeom>
          <a:noFill/>
          <a:ln/>
        </p:spPr>
        <p:txBody>
          <a:bodyPr wrap="square" lIns="0" tIns="0" rIns="0" bIns="0" rtlCol="0" anchor="t"/>
          <a:lstStyle/>
          <a:p>
            <a:pPr marL="0" indent="0" algn="l">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Quarterly Spending Trends</a:t>
            </a:r>
            <a:endParaRPr lang="en-US" sz="3950" dirty="0"/>
          </a:p>
        </p:txBody>
      </p:sp>
      <p:sp>
        <p:nvSpPr>
          <p:cNvPr id="5" name="Shape 1"/>
          <p:cNvSpPr/>
          <p:nvPr/>
        </p:nvSpPr>
        <p:spPr>
          <a:xfrm>
            <a:off x="708065" y="2126456"/>
            <a:ext cx="5899071" cy="1934170"/>
          </a:xfrm>
          <a:prstGeom prst="roundRect">
            <a:avLst>
              <a:gd name="adj" fmla="val 1569"/>
            </a:avLst>
          </a:prstGeom>
          <a:solidFill>
            <a:srgbClr val="EEE8DD"/>
          </a:solidFill>
          <a:ln/>
        </p:spPr>
        <p:txBody>
          <a:bodyPr/>
          <a:lstStyle/>
          <a:p>
            <a:endParaRPr lang="en-US"/>
          </a:p>
        </p:txBody>
      </p:sp>
      <p:sp>
        <p:nvSpPr>
          <p:cNvPr id="6" name="Text 2"/>
          <p:cNvSpPr/>
          <p:nvPr/>
        </p:nvSpPr>
        <p:spPr>
          <a:xfrm>
            <a:off x="910352" y="2328743"/>
            <a:ext cx="2529126" cy="316111"/>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Partner A</a:t>
            </a:r>
            <a:endParaRPr lang="en-US" sz="1950" dirty="0"/>
          </a:p>
        </p:txBody>
      </p:sp>
      <p:sp>
        <p:nvSpPr>
          <p:cNvPr id="7" name="Text 3"/>
          <p:cNvSpPr/>
          <p:nvPr/>
        </p:nvSpPr>
        <p:spPr>
          <a:xfrm>
            <a:off x="910352" y="2766179"/>
            <a:ext cx="5494496" cy="32361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Peak spending in Q4, then decreased dramatically.</a:t>
            </a:r>
            <a:endParaRPr lang="en-US" sz="1550" dirty="0"/>
          </a:p>
        </p:txBody>
      </p:sp>
      <p:sp>
        <p:nvSpPr>
          <p:cNvPr id="8" name="Text 4"/>
          <p:cNvSpPr/>
          <p:nvPr/>
        </p:nvSpPr>
        <p:spPr>
          <a:xfrm>
            <a:off x="910352" y="3211116"/>
            <a:ext cx="5494496" cy="64722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Spending remained constant from Q2 to Q1, indicating a declining trend overall.</a:t>
            </a:r>
            <a:endParaRPr lang="en-US" sz="1550" dirty="0"/>
          </a:p>
        </p:txBody>
      </p:sp>
      <p:sp>
        <p:nvSpPr>
          <p:cNvPr id="9" name="Shape 5"/>
          <p:cNvSpPr/>
          <p:nvPr/>
        </p:nvSpPr>
        <p:spPr>
          <a:xfrm>
            <a:off x="708065" y="4262914"/>
            <a:ext cx="5899071" cy="1489234"/>
          </a:xfrm>
          <a:prstGeom prst="roundRect">
            <a:avLst>
              <a:gd name="adj" fmla="val 2038"/>
            </a:avLst>
          </a:prstGeom>
          <a:solidFill>
            <a:srgbClr val="EEE8DD"/>
          </a:solidFill>
          <a:ln/>
        </p:spPr>
        <p:txBody>
          <a:bodyPr/>
          <a:lstStyle/>
          <a:p>
            <a:endParaRPr lang="en-US"/>
          </a:p>
        </p:txBody>
      </p:sp>
      <p:sp>
        <p:nvSpPr>
          <p:cNvPr id="10" name="Text 6"/>
          <p:cNvSpPr/>
          <p:nvPr/>
        </p:nvSpPr>
        <p:spPr>
          <a:xfrm>
            <a:off x="910352" y="4465201"/>
            <a:ext cx="2529126" cy="316111"/>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Partner B</a:t>
            </a:r>
            <a:endParaRPr lang="en-US" sz="1950" dirty="0"/>
          </a:p>
        </p:txBody>
      </p:sp>
      <p:sp>
        <p:nvSpPr>
          <p:cNvPr id="11" name="Text 7"/>
          <p:cNvSpPr/>
          <p:nvPr/>
        </p:nvSpPr>
        <p:spPr>
          <a:xfrm>
            <a:off x="910352" y="4902637"/>
            <a:ext cx="5494496" cy="64722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Spending climbed significantly in Q3, then decreased from Q2 onwards.</a:t>
            </a:r>
            <a:endParaRPr lang="en-US" sz="1550" dirty="0"/>
          </a:p>
        </p:txBody>
      </p:sp>
      <p:sp>
        <p:nvSpPr>
          <p:cNvPr id="12" name="Shape 8"/>
          <p:cNvSpPr/>
          <p:nvPr/>
        </p:nvSpPr>
        <p:spPr>
          <a:xfrm>
            <a:off x="708065" y="5954435"/>
            <a:ext cx="5899071" cy="1165622"/>
          </a:xfrm>
          <a:prstGeom prst="roundRect">
            <a:avLst>
              <a:gd name="adj" fmla="val 2604"/>
            </a:avLst>
          </a:prstGeom>
          <a:solidFill>
            <a:srgbClr val="EEE8DD"/>
          </a:solidFill>
          <a:ln/>
        </p:spPr>
        <p:txBody>
          <a:bodyPr/>
          <a:lstStyle/>
          <a:p>
            <a:endParaRPr lang="en-US"/>
          </a:p>
        </p:txBody>
      </p:sp>
      <p:sp>
        <p:nvSpPr>
          <p:cNvPr id="13" name="Text 9"/>
          <p:cNvSpPr/>
          <p:nvPr/>
        </p:nvSpPr>
        <p:spPr>
          <a:xfrm>
            <a:off x="910352" y="6156722"/>
            <a:ext cx="2529126" cy="316111"/>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Partner C</a:t>
            </a:r>
            <a:endParaRPr lang="en-US" sz="1950" dirty="0"/>
          </a:p>
        </p:txBody>
      </p:sp>
      <p:sp>
        <p:nvSpPr>
          <p:cNvPr id="14" name="Text 10"/>
          <p:cNvSpPr/>
          <p:nvPr/>
        </p:nvSpPr>
        <p:spPr>
          <a:xfrm>
            <a:off x="910352" y="6594158"/>
            <a:ext cx="5494496" cy="32361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Consistent growth until Q2, then a slight fall.</a:t>
            </a:r>
            <a:endParaRPr lang="en-US" sz="1550" dirty="0"/>
          </a:p>
        </p:txBody>
      </p:sp>
      <p:sp>
        <p:nvSpPr>
          <p:cNvPr id="15" name="Text 11"/>
          <p:cNvSpPr/>
          <p:nvPr/>
        </p:nvSpPr>
        <p:spPr>
          <a:xfrm>
            <a:off x="708065" y="7347585"/>
            <a:ext cx="5899071" cy="323612"/>
          </a:xfrm>
          <a:prstGeom prst="rect">
            <a:avLst/>
          </a:prstGeom>
          <a:noFill/>
          <a:ln/>
        </p:spPr>
        <p:txBody>
          <a:bodyPr wrap="none" lIns="0" tIns="0" rIns="0" bIns="0" rtlCol="0" anchor="t"/>
          <a:lstStyle/>
          <a:p>
            <a:pPr marL="0" indent="0" algn="r">
              <a:lnSpc>
                <a:spcPts val="2500"/>
              </a:lnSpc>
              <a:buNone/>
            </a:pPr>
            <a:r>
              <a:rPr lang="en-US" sz="1550" dirty="0">
                <a:solidFill>
                  <a:srgbClr val="746558"/>
                </a:solidFill>
                <a:latin typeface="Gelasio" pitchFamily="34" charset="0"/>
                <a:ea typeface="Gelasio" pitchFamily="34" charset="-122"/>
                <a:cs typeface="Gelasio" pitchFamily="34" charset="-120"/>
              </a:rPr>
              <a:t>12</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32577"/>
          </a:xfrm>
          <a:prstGeom prst="rect">
            <a:avLst/>
          </a:prstGeom>
        </p:spPr>
      </p:pic>
      <p:sp>
        <p:nvSpPr>
          <p:cNvPr id="3" name="Text 0"/>
          <p:cNvSpPr/>
          <p:nvPr/>
        </p:nvSpPr>
        <p:spPr>
          <a:xfrm>
            <a:off x="780098" y="612934"/>
            <a:ext cx="5572601" cy="696516"/>
          </a:xfrm>
          <a:prstGeom prst="rect">
            <a:avLst/>
          </a:prstGeom>
          <a:noFill/>
          <a:ln/>
        </p:spPr>
        <p:txBody>
          <a:bodyPr wrap="none" lIns="0" tIns="0" rIns="0" bIns="0" rtlCol="0" anchor="t"/>
          <a:lstStyle/>
          <a:p>
            <a:pPr marL="0" indent="0" algn="l">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Key Takeaways</a:t>
            </a:r>
            <a:endParaRPr lang="en-US" sz="4350" dirty="0"/>
          </a:p>
        </p:txBody>
      </p:sp>
      <p:sp>
        <p:nvSpPr>
          <p:cNvPr id="4" name="Shape 1"/>
          <p:cNvSpPr/>
          <p:nvPr/>
        </p:nvSpPr>
        <p:spPr>
          <a:xfrm>
            <a:off x="780098" y="1643777"/>
            <a:ext cx="5755005" cy="1640919"/>
          </a:xfrm>
          <a:prstGeom prst="roundRect">
            <a:avLst>
              <a:gd name="adj" fmla="val 2038"/>
            </a:avLst>
          </a:prstGeom>
          <a:solidFill>
            <a:srgbClr val="EEE8DD"/>
          </a:solidFill>
          <a:ln/>
        </p:spPr>
        <p:txBody>
          <a:bodyPr/>
          <a:lstStyle/>
          <a:p>
            <a:endParaRPr lang="en-US"/>
          </a:p>
        </p:txBody>
      </p:sp>
      <p:sp>
        <p:nvSpPr>
          <p:cNvPr id="5" name="Text 2"/>
          <p:cNvSpPr/>
          <p:nvPr/>
        </p:nvSpPr>
        <p:spPr>
          <a:xfrm>
            <a:off x="1002983" y="1866662"/>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Spending Patterns</a:t>
            </a:r>
            <a:endParaRPr lang="en-US" sz="2150" dirty="0"/>
          </a:p>
        </p:txBody>
      </p:sp>
      <p:sp>
        <p:nvSpPr>
          <p:cNvPr id="6" name="Text 3"/>
          <p:cNvSpPr/>
          <p:nvPr/>
        </p:nvSpPr>
        <p:spPr>
          <a:xfrm>
            <a:off x="1002983" y="2348627"/>
            <a:ext cx="5309235"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Partners exhibit different budget allocation and spending strategies.</a:t>
            </a:r>
            <a:endParaRPr lang="en-US" sz="1750" dirty="0"/>
          </a:p>
        </p:txBody>
      </p:sp>
      <p:sp>
        <p:nvSpPr>
          <p:cNvPr id="7" name="Shape 4"/>
          <p:cNvSpPr/>
          <p:nvPr/>
        </p:nvSpPr>
        <p:spPr>
          <a:xfrm>
            <a:off x="780098" y="3507581"/>
            <a:ext cx="5755005" cy="1640919"/>
          </a:xfrm>
          <a:prstGeom prst="roundRect">
            <a:avLst>
              <a:gd name="adj" fmla="val 2038"/>
            </a:avLst>
          </a:prstGeom>
          <a:solidFill>
            <a:srgbClr val="EEE8DD"/>
          </a:solidFill>
          <a:ln/>
        </p:spPr>
        <p:txBody>
          <a:bodyPr/>
          <a:lstStyle/>
          <a:p>
            <a:endParaRPr lang="en-US"/>
          </a:p>
        </p:txBody>
      </p:sp>
      <p:sp>
        <p:nvSpPr>
          <p:cNvPr id="8" name="Text 5"/>
          <p:cNvSpPr/>
          <p:nvPr/>
        </p:nvSpPr>
        <p:spPr>
          <a:xfrm>
            <a:off x="1002983" y="3730466"/>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Efficiency</a:t>
            </a:r>
            <a:endParaRPr lang="en-US" sz="2150" dirty="0"/>
          </a:p>
        </p:txBody>
      </p:sp>
      <p:sp>
        <p:nvSpPr>
          <p:cNvPr id="9" name="Text 6"/>
          <p:cNvSpPr/>
          <p:nvPr/>
        </p:nvSpPr>
        <p:spPr>
          <a:xfrm>
            <a:off x="1002983" y="4212431"/>
            <a:ext cx="5309235"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Direct program expenditures are prioritized over operational costs.</a:t>
            </a:r>
            <a:endParaRPr lang="en-US" sz="1750" dirty="0"/>
          </a:p>
        </p:txBody>
      </p:sp>
      <p:sp>
        <p:nvSpPr>
          <p:cNvPr id="10" name="Shape 7"/>
          <p:cNvSpPr/>
          <p:nvPr/>
        </p:nvSpPr>
        <p:spPr>
          <a:xfrm>
            <a:off x="780098" y="5371386"/>
            <a:ext cx="5755005" cy="1640919"/>
          </a:xfrm>
          <a:prstGeom prst="roundRect">
            <a:avLst>
              <a:gd name="adj" fmla="val 2038"/>
            </a:avLst>
          </a:prstGeom>
          <a:solidFill>
            <a:srgbClr val="EEE8DD"/>
          </a:solidFill>
          <a:ln/>
        </p:spPr>
        <p:txBody>
          <a:bodyPr/>
          <a:lstStyle/>
          <a:p>
            <a:endParaRPr lang="en-US"/>
          </a:p>
        </p:txBody>
      </p:sp>
      <p:sp>
        <p:nvSpPr>
          <p:cNvPr id="11" name="Text 8"/>
          <p:cNvSpPr/>
          <p:nvPr/>
        </p:nvSpPr>
        <p:spPr>
          <a:xfrm>
            <a:off x="1002983" y="5594271"/>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Recommendations</a:t>
            </a:r>
            <a:endParaRPr lang="en-US" sz="2150" dirty="0"/>
          </a:p>
        </p:txBody>
      </p:sp>
      <p:sp>
        <p:nvSpPr>
          <p:cNvPr id="12" name="Text 9"/>
          <p:cNvSpPr/>
          <p:nvPr/>
        </p:nvSpPr>
        <p:spPr>
          <a:xfrm>
            <a:off x="1002983" y="6076236"/>
            <a:ext cx="5309235"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Partners should evaluate spending and adjust financial predictions.</a:t>
            </a:r>
            <a:endParaRPr lang="en-US" sz="1750" dirty="0"/>
          </a:p>
        </p:txBody>
      </p:sp>
      <p:sp>
        <p:nvSpPr>
          <p:cNvPr id="13" name="Text 10"/>
          <p:cNvSpPr/>
          <p:nvPr/>
        </p:nvSpPr>
        <p:spPr>
          <a:xfrm>
            <a:off x="780098" y="7263051"/>
            <a:ext cx="5755005" cy="356592"/>
          </a:xfrm>
          <a:prstGeom prst="rect">
            <a:avLst/>
          </a:prstGeom>
          <a:noFill/>
          <a:ln/>
        </p:spPr>
        <p:txBody>
          <a:bodyPr wrap="none" lIns="0" tIns="0" rIns="0" bIns="0" rtlCol="0" anchor="t"/>
          <a:lstStyle/>
          <a:p>
            <a:pPr marL="0" indent="0" algn="r">
              <a:lnSpc>
                <a:spcPts val="2800"/>
              </a:lnSpc>
              <a:buNone/>
            </a:pPr>
            <a:r>
              <a:rPr lang="en-US" sz="1750" dirty="0">
                <a:solidFill>
                  <a:srgbClr val="746558"/>
                </a:solidFill>
                <a:latin typeface="Gelasio" pitchFamily="34" charset="0"/>
                <a:ea typeface="Gelasio" pitchFamily="34" charset="-122"/>
                <a:cs typeface="Gelasio" pitchFamily="34" charset="-120"/>
              </a:rPr>
              <a:t>13</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36646" y="3760351"/>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18836"/>
            <a:ext cx="6544032"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Year Financial Analysis</a:t>
            </a:r>
            <a:endParaRPr lang="en-US" sz="4450" dirty="0"/>
          </a:p>
        </p:txBody>
      </p:sp>
      <p:sp>
        <p:nvSpPr>
          <p:cNvPr id="4" name="Text 1"/>
          <p:cNvSpPr/>
          <p:nvPr/>
        </p:nvSpPr>
        <p:spPr>
          <a:xfrm>
            <a:off x="6280190" y="316777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presentation examines the financial performance of years 2022, 2023 and 2024. We will analyze Total cost &amp; spending patterns, Category wise Funding. The goal is to provide insights for Budget allocation &amp; efficiency.</a:t>
            </a:r>
            <a:endParaRPr lang="en-US" sz="1750" dirty="0"/>
          </a:p>
        </p:txBody>
      </p:sp>
      <p:sp>
        <p:nvSpPr>
          <p:cNvPr id="5" name="Text 2"/>
          <p:cNvSpPr/>
          <p:nvPr/>
        </p:nvSpPr>
        <p:spPr>
          <a:xfrm>
            <a:off x="6280190" y="4511635"/>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6280190" y="512968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6280190" y="5747742"/>
            <a:ext cx="7556421"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2</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473440" y="1303020"/>
            <a:ext cx="4998720" cy="5623560"/>
          </a:xfrm>
          <a:prstGeom prst="rect">
            <a:avLst/>
          </a:prstGeom>
        </p:spPr>
      </p:pic>
      <p:sp>
        <p:nvSpPr>
          <p:cNvPr id="4" name="Text 0"/>
          <p:cNvSpPr/>
          <p:nvPr/>
        </p:nvSpPr>
        <p:spPr>
          <a:xfrm>
            <a:off x="793790" y="2260640"/>
            <a:ext cx="5727621" cy="453509"/>
          </a:xfrm>
          <a:prstGeom prst="rect">
            <a:avLst/>
          </a:prstGeom>
          <a:noFill/>
          <a:ln/>
        </p:spPr>
        <p:txBody>
          <a:bodyPr wrap="none" lIns="0" tIns="0" rIns="0" bIns="0" rtlCol="0" anchor="t"/>
          <a:lstStyle/>
          <a:p>
            <a:pPr marL="0" indent="0" algn="l">
              <a:lnSpc>
                <a:spcPts val="3550"/>
              </a:lnSpc>
              <a:buNone/>
            </a:pPr>
            <a:r>
              <a:rPr lang="en-US" sz="2200" b="1" dirty="0">
                <a:solidFill>
                  <a:srgbClr val="746558"/>
                </a:solidFill>
                <a:latin typeface="Gelasio" pitchFamily="34" charset="0"/>
                <a:ea typeface="Gelasio" pitchFamily="34" charset="-122"/>
                <a:cs typeface="Gelasio" pitchFamily="34" charset="-120"/>
              </a:rPr>
              <a:t>Total Cost by Year</a:t>
            </a:r>
            <a:endParaRPr lang="en-US" sz="2200" dirty="0"/>
          </a:p>
        </p:txBody>
      </p:sp>
      <p:sp>
        <p:nvSpPr>
          <p:cNvPr id="5" name="Shape 1"/>
          <p:cNvSpPr/>
          <p:nvPr/>
        </p:nvSpPr>
        <p:spPr>
          <a:xfrm>
            <a:off x="793790" y="2969300"/>
            <a:ext cx="5727621" cy="1179433"/>
          </a:xfrm>
          <a:prstGeom prst="roundRect">
            <a:avLst>
              <a:gd name="adj" fmla="val 2885"/>
            </a:avLst>
          </a:prstGeom>
          <a:solidFill>
            <a:srgbClr val="EEE8DD"/>
          </a:solidFill>
          <a:ln/>
        </p:spPr>
        <p:txBody>
          <a:bodyPr/>
          <a:lstStyle/>
          <a:p>
            <a:endParaRPr lang="en-US"/>
          </a:p>
        </p:txBody>
      </p:sp>
      <p:sp>
        <p:nvSpPr>
          <p:cNvPr id="6" name="Text 2"/>
          <p:cNvSpPr/>
          <p:nvPr/>
        </p:nvSpPr>
        <p:spPr>
          <a:xfrm>
            <a:off x="1020604" y="3196114"/>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total cost has remained consistent across 2022, 2023, and 2024.</a:t>
            </a:r>
            <a:endParaRPr lang="en-US" sz="1750" dirty="0"/>
          </a:p>
        </p:txBody>
      </p:sp>
      <p:sp>
        <p:nvSpPr>
          <p:cNvPr id="7" name="Shape 3"/>
          <p:cNvSpPr/>
          <p:nvPr/>
        </p:nvSpPr>
        <p:spPr>
          <a:xfrm>
            <a:off x="793790" y="4375547"/>
            <a:ext cx="5727621" cy="1179433"/>
          </a:xfrm>
          <a:prstGeom prst="roundRect">
            <a:avLst>
              <a:gd name="adj" fmla="val 2885"/>
            </a:avLst>
          </a:prstGeom>
          <a:solidFill>
            <a:srgbClr val="EEE8DD"/>
          </a:solidFill>
          <a:ln/>
        </p:spPr>
        <p:txBody>
          <a:bodyPr/>
          <a:lstStyle/>
          <a:p>
            <a:endParaRPr lang="en-US"/>
          </a:p>
        </p:txBody>
      </p:sp>
      <p:sp>
        <p:nvSpPr>
          <p:cNvPr id="8" name="Text 4"/>
          <p:cNvSpPr/>
          <p:nvPr/>
        </p:nvSpPr>
        <p:spPr>
          <a:xfrm>
            <a:off x="1020604" y="4602361"/>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suggests stable financial planning and spending over the years.</a:t>
            </a:r>
            <a:endParaRPr lang="en-US" sz="1750" dirty="0"/>
          </a:p>
        </p:txBody>
      </p:sp>
      <p:sp>
        <p:nvSpPr>
          <p:cNvPr id="9" name="Text 5"/>
          <p:cNvSpPr/>
          <p:nvPr/>
        </p:nvSpPr>
        <p:spPr>
          <a:xfrm>
            <a:off x="793790" y="5810131"/>
            <a:ext cx="5727621"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3</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1779270" y="2076450"/>
            <a:ext cx="3756660" cy="4076700"/>
          </a:xfrm>
          <a:prstGeom prst="rect">
            <a:avLst/>
          </a:prstGeom>
        </p:spPr>
      </p:pic>
      <p:sp>
        <p:nvSpPr>
          <p:cNvPr id="4" name="Text 0"/>
          <p:cNvSpPr/>
          <p:nvPr/>
        </p:nvSpPr>
        <p:spPr>
          <a:xfrm>
            <a:off x="8108990" y="1149310"/>
            <a:ext cx="5727621" cy="907018"/>
          </a:xfrm>
          <a:prstGeom prst="rect">
            <a:avLst/>
          </a:prstGeom>
          <a:noFill/>
          <a:ln/>
        </p:spPr>
        <p:txBody>
          <a:bodyPr wrap="square" lIns="0" tIns="0" rIns="0" bIns="0" rtlCol="0" anchor="t"/>
          <a:lstStyle/>
          <a:p>
            <a:pPr marL="0" indent="0" algn="l">
              <a:lnSpc>
                <a:spcPts val="3550"/>
              </a:lnSpc>
              <a:buNone/>
            </a:pPr>
            <a:r>
              <a:rPr lang="en-US" sz="2200" b="1" dirty="0">
                <a:solidFill>
                  <a:srgbClr val="746558"/>
                </a:solidFill>
                <a:latin typeface="Gelasio" pitchFamily="34" charset="0"/>
                <a:ea typeface="Gelasio" pitchFamily="34" charset="-122"/>
                <a:cs typeface="Gelasio" pitchFamily="34" charset="-120"/>
              </a:rPr>
              <a:t>Operational cost and Direct program by Year</a:t>
            </a:r>
            <a:endParaRPr lang="en-US" sz="2200" dirty="0"/>
          </a:p>
        </p:txBody>
      </p:sp>
      <p:sp>
        <p:nvSpPr>
          <p:cNvPr id="5" name="Shape 1"/>
          <p:cNvSpPr/>
          <p:nvPr/>
        </p:nvSpPr>
        <p:spPr>
          <a:xfrm>
            <a:off x="8108990" y="2311479"/>
            <a:ext cx="5727621" cy="1179433"/>
          </a:xfrm>
          <a:prstGeom prst="roundRect">
            <a:avLst>
              <a:gd name="adj" fmla="val 2885"/>
            </a:avLst>
          </a:prstGeom>
          <a:solidFill>
            <a:srgbClr val="EEE8DD"/>
          </a:solidFill>
          <a:ln/>
        </p:spPr>
        <p:txBody>
          <a:bodyPr/>
          <a:lstStyle/>
          <a:p>
            <a:endParaRPr lang="en-US"/>
          </a:p>
        </p:txBody>
      </p:sp>
      <p:sp>
        <p:nvSpPr>
          <p:cNvPr id="6" name="Text 2"/>
          <p:cNvSpPr/>
          <p:nvPr/>
        </p:nvSpPr>
        <p:spPr>
          <a:xfrm>
            <a:off x="8335804" y="2538293"/>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majority of expenses are on direct program costs rather than operational costs.</a:t>
            </a:r>
            <a:endParaRPr lang="en-US" sz="1750" dirty="0"/>
          </a:p>
        </p:txBody>
      </p:sp>
      <p:sp>
        <p:nvSpPr>
          <p:cNvPr id="7" name="Shape 3"/>
          <p:cNvSpPr/>
          <p:nvPr/>
        </p:nvSpPr>
        <p:spPr>
          <a:xfrm>
            <a:off x="8108990" y="3717727"/>
            <a:ext cx="5727621" cy="1542336"/>
          </a:xfrm>
          <a:prstGeom prst="roundRect">
            <a:avLst>
              <a:gd name="adj" fmla="val 2206"/>
            </a:avLst>
          </a:prstGeom>
          <a:solidFill>
            <a:srgbClr val="EEE8DD"/>
          </a:solidFill>
          <a:ln/>
        </p:spPr>
        <p:txBody>
          <a:bodyPr/>
          <a:lstStyle/>
          <a:p>
            <a:endParaRPr lang="en-US"/>
          </a:p>
        </p:txBody>
      </p:sp>
      <p:sp>
        <p:nvSpPr>
          <p:cNvPr id="8" name="Text 4"/>
          <p:cNvSpPr/>
          <p:nvPr/>
        </p:nvSpPr>
        <p:spPr>
          <a:xfrm>
            <a:off x="8335804" y="3944541"/>
            <a:ext cx="5273993"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Direct program costs have remained higher than operational costs, indicating a focus on program delivery rather than administrative expenses.</a:t>
            </a:r>
            <a:endParaRPr lang="en-US" sz="1750" dirty="0"/>
          </a:p>
        </p:txBody>
      </p:sp>
      <p:sp>
        <p:nvSpPr>
          <p:cNvPr id="9" name="Shape 5"/>
          <p:cNvSpPr/>
          <p:nvPr/>
        </p:nvSpPr>
        <p:spPr>
          <a:xfrm>
            <a:off x="8108990" y="5486876"/>
            <a:ext cx="5727621" cy="1179433"/>
          </a:xfrm>
          <a:prstGeom prst="roundRect">
            <a:avLst>
              <a:gd name="adj" fmla="val 2885"/>
            </a:avLst>
          </a:prstGeom>
          <a:solidFill>
            <a:srgbClr val="EEE8DD"/>
          </a:solidFill>
          <a:ln/>
        </p:spPr>
        <p:txBody>
          <a:bodyPr/>
          <a:lstStyle/>
          <a:p>
            <a:endParaRPr lang="en-US"/>
          </a:p>
        </p:txBody>
      </p:sp>
      <p:sp>
        <p:nvSpPr>
          <p:cNvPr id="10" name="Text 6"/>
          <p:cNvSpPr/>
          <p:nvPr/>
        </p:nvSpPr>
        <p:spPr>
          <a:xfrm>
            <a:off x="8335804" y="5713690"/>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allocation appears balanced across the three years.</a:t>
            </a:r>
            <a:endParaRPr lang="en-US" sz="1750" dirty="0"/>
          </a:p>
        </p:txBody>
      </p:sp>
      <p:sp>
        <p:nvSpPr>
          <p:cNvPr id="11" name="Text 7"/>
          <p:cNvSpPr/>
          <p:nvPr/>
        </p:nvSpPr>
        <p:spPr>
          <a:xfrm>
            <a:off x="8108990" y="6921460"/>
            <a:ext cx="5727621"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4</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9273540" y="1200150"/>
            <a:ext cx="3398520" cy="5829300"/>
          </a:xfrm>
          <a:prstGeom prst="rect">
            <a:avLst/>
          </a:prstGeom>
        </p:spPr>
      </p:pic>
      <p:sp>
        <p:nvSpPr>
          <p:cNvPr id="4" name="Text 0"/>
          <p:cNvSpPr/>
          <p:nvPr/>
        </p:nvSpPr>
        <p:spPr>
          <a:xfrm>
            <a:off x="793790" y="1330762"/>
            <a:ext cx="5727621" cy="907018"/>
          </a:xfrm>
          <a:prstGeom prst="rect">
            <a:avLst/>
          </a:prstGeom>
          <a:noFill/>
          <a:ln/>
        </p:spPr>
        <p:txBody>
          <a:bodyPr wrap="square" lIns="0" tIns="0" rIns="0" bIns="0" rtlCol="0" anchor="t"/>
          <a:lstStyle/>
          <a:p>
            <a:pPr marL="0" indent="0" algn="l">
              <a:lnSpc>
                <a:spcPts val="3550"/>
              </a:lnSpc>
              <a:buNone/>
            </a:pPr>
            <a:r>
              <a:rPr lang="en-US" sz="2200" b="1" dirty="0">
                <a:solidFill>
                  <a:srgbClr val="746558"/>
                </a:solidFill>
                <a:latin typeface="Gelasio" pitchFamily="34" charset="0"/>
                <a:ea typeface="Gelasio" pitchFamily="34" charset="-122"/>
                <a:cs typeface="Gelasio" pitchFamily="34" charset="-120"/>
              </a:rPr>
              <a:t>Annual Education,Food,Health, Community and Livelihood</a:t>
            </a:r>
            <a:endParaRPr lang="en-US" sz="2200" dirty="0"/>
          </a:p>
        </p:txBody>
      </p:sp>
      <p:sp>
        <p:nvSpPr>
          <p:cNvPr id="5" name="Shape 1"/>
          <p:cNvSpPr/>
          <p:nvPr/>
        </p:nvSpPr>
        <p:spPr>
          <a:xfrm>
            <a:off x="793790" y="2492931"/>
            <a:ext cx="5727621" cy="1179433"/>
          </a:xfrm>
          <a:prstGeom prst="roundRect">
            <a:avLst>
              <a:gd name="adj" fmla="val 2885"/>
            </a:avLst>
          </a:prstGeom>
          <a:solidFill>
            <a:srgbClr val="EEE8DD"/>
          </a:solidFill>
          <a:ln/>
        </p:spPr>
        <p:txBody>
          <a:bodyPr/>
          <a:lstStyle/>
          <a:p>
            <a:endParaRPr lang="en-US"/>
          </a:p>
        </p:txBody>
      </p:sp>
      <p:sp>
        <p:nvSpPr>
          <p:cNvPr id="6" name="Text 2"/>
          <p:cNvSpPr/>
          <p:nvPr/>
        </p:nvSpPr>
        <p:spPr>
          <a:xfrm>
            <a:off x="1020604" y="2719745"/>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Education consistently receives the highest funding across all three years.</a:t>
            </a:r>
            <a:endParaRPr lang="en-US" sz="1750" dirty="0"/>
          </a:p>
        </p:txBody>
      </p:sp>
      <p:sp>
        <p:nvSpPr>
          <p:cNvPr id="7" name="Shape 3"/>
          <p:cNvSpPr/>
          <p:nvPr/>
        </p:nvSpPr>
        <p:spPr>
          <a:xfrm>
            <a:off x="793790" y="3899178"/>
            <a:ext cx="5727621" cy="1179433"/>
          </a:xfrm>
          <a:prstGeom prst="roundRect">
            <a:avLst>
              <a:gd name="adj" fmla="val 2885"/>
            </a:avLst>
          </a:prstGeom>
          <a:solidFill>
            <a:srgbClr val="EEE8DD"/>
          </a:solidFill>
          <a:ln/>
        </p:spPr>
        <p:txBody>
          <a:bodyPr/>
          <a:lstStyle/>
          <a:p>
            <a:endParaRPr lang="en-US"/>
          </a:p>
        </p:txBody>
      </p:sp>
      <p:sp>
        <p:nvSpPr>
          <p:cNvPr id="8" name="Text 4"/>
          <p:cNvSpPr/>
          <p:nvPr/>
        </p:nvSpPr>
        <p:spPr>
          <a:xfrm>
            <a:off x="1020604" y="4125992"/>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Livelihood spending decreased from 19M in 2022 to 11M in 2024, indicating a shift in priorities.</a:t>
            </a:r>
            <a:endParaRPr lang="en-US" sz="1750" dirty="0"/>
          </a:p>
        </p:txBody>
      </p:sp>
      <p:sp>
        <p:nvSpPr>
          <p:cNvPr id="9" name="Shape 5"/>
          <p:cNvSpPr/>
          <p:nvPr/>
        </p:nvSpPr>
        <p:spPr>
          <a:xfrm>
            <a:off x="793790" y="5305425"/>
            <a:ext cx="5727621" cy="1179433"/>
          </a:xfrm>
          <a:prstGeom prst="roundRect">
            <a:avLst>
              <a:gd name="adj" fmla="val 2885"/>
            </a:avLst>
          </a:prstGeom>
          <a:solidFill>
            <a:srgbClr val="EEE8DD"/>
          </a:solidFill>
          <a:ln/>
        </p:spPr>
        <p:txBody>
          <a:bodyPr/>
          <a:lstStyle/>
          <a:p>
            <a:endParaRPr lang="en-US"/>
          </a:p>
        </p:txBody>
      </p:sp>
      <p:sp>
        <p:nvSpPr>
          <p:cNvPr id="10" name="Text 6"/>
          <p:cNvSpPr/>
          <p:nvPr/>
        </p:nvSpPr>
        <p:spPr>
          <a:xfrm>
            <a:off x="1020604" y="5532239"/>
            <a:ext cx="527399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Other categories (Health, Food, Community &amp; Organization) have remained stable.</a:t>
            </a:r>
            <a:endParaRPr lang="en-US" sz="1750" dirty="0"/>
          </a:p>
        </p:txBody>
      </p:sp>
      <p:sp>
        <p:nvSpPr>
          <p:cNvPr id="11" name="Text 7"/>
          <p:cNvSpPr/>
          <p:nvPr/>
        </p:nvSpPr>
        <p:spPr>
          <a:xfrm>
            <a:off x="793790" y="6740009"/>
            <a:ext cx="5727621"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5</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70153" y="2683550"/>
            <a:ext cx="6774775" cy="2862382"/>
          </a:xfrm>
          <a:prstGeom prst="rect">
            <a:avLst/>
          </a:prstGeom>
        </p:spPr>
      </p:pic>
      <p:sp>
        <p:nvSpPr>
          <p:cNvPr id="4" name="Text 0"/>
          <p:cNvSpPr/>
          <p:nvPr/>
        </p:nvSpPr>
        <p:spPr>
          <a:xfrm>
            <a:off x="8071842" y="791527"/>
            <a:ext cx="5801916" cy="864870"/>
          </a:xfrm>
          <a:prstGeom prst="rect">
            <a:avLst/>
          </a:prstGeom>
          <a:noFill/>
          <a:ln/>
        </p:spPr>
        <p:txBody>
          <a:bodyPr wrap="square" lIns="0" tIns="0" rIns="0" bIns="0" rtlCol="0" anchor="t"/>
          <a:lstStyle/>
          <a:p>
            <a:pPr marL="0" indent="0" algn="l">
              <a:lnSpc>
                <a:spcPts val="3400"/>
              </a:lnSpc>
              <a:buNone/>
            </a:pPr>
            <a:r>
              <a:rPr lang="en-US" sz="2100" b="1" dirty="0">
                <a:solidFill>
                  <a:srgbClr val="746558"/>
                </a:solidFill>
                <a:latin typeface="Gelasio" pitchFamily="34" charset="0"/>
                <a:ea typeface="Gelasio" pitchFamily="34" charset="-122"/>
                <a:cs typeface="Gelasio" pitchFamily="34" charset="-120"/>
              </a:rPr>
              <a:t>Average of Education, Health, Community &amp; Org. Total by Year</a:t>
            </a:r>
            <a:endParaRPr lang="en-US" sz="2100" dirty="0"/>
          </a:p>
        </p:txBody>
      </p:sp>
      <p:sp>
        <p:nvSpPr>
          <p:cNvPr id="5" name="Shape 1"/>
          <p:cNvSpPr/>
          <p:nvPr/>
        </p:nvSpPr>
        <p:spPr>
          <a:xfrm>
            <a:off x="8071842" y="1899523"/>
            <a:ext cx="5801916" cy="1123950"/>
          </a:xfrm>
          <a:prstGeom prst="roundRect">
            <a:avLst>
              <a:gd name="adj" fmla="val 2886"/>
            </a:avLst>
          </a:prstGeom>
          <a:solidFill>
            <a:srgbClr val="EEE8DD"/>
          </a:solidFill>
          <a:ln/>
        </p:spPr>
        <p:txBody>
          <a:bodyPr/>
          <a:lstStyle/>
          <a:p>
            <a:endParaRPr lang="en-US"/>
          </a:p>
        </p:txBody>
      </p:sp>
      <p:sp>
        <p:nvSpPr>
          <p:cNvPr id="6" name="Text 2"/>
          <p:cNvSpPr/>
          <p:nvPr/>
        </p:nvSpPr>
        <p:spPr>
          <a:xfrm>
            <a:off x="8287941" y="2115622"/>
            <a:ext cx="5369719"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Education spending has increased slightly over the years, reaching its peak in 2024 (31.27M, 35.45%).</a:t>
            </a:r>
            <a:endParaRPr lang="en-US" sz="1700" dirty="0"/>
          </a:p>
        </p:txBody>
      </p:sp>
      <p:sp>
        <p:nvSpPr>
          <p:cNvPr id="7" name="Shape 3"/>
          <p:cNvSpPr/>
          <p:nvPr/>
        </p:nvSpPr>
        <p:spPr>
          <a:xfrm>
            <a:off x="8071842" y="3239572"/>
            <a:ext cx="5801916" cy="1123950"/>
          </a:xfrm>
          <a:prstGeom prst="roundRect">
            <a:avLst>
              <a:gd name="adj" fmla="val 2886"/>
            </a:avLst>
          </a:prstGeom>
          <a:solidFill>
            <a:srgbClr val="EEE8DD"/>
          </a:solidFill>
          <a:ln/>
        </p:spPr>
        <p:txBody>
          <a:bodyPr/>
          <a:lstStyle/>
          <a:p>
            <a:endParaRPr lang="en-US"/>
          </a:p>
        </p:txBody>
      </p:sp>
      <p:sp>
        <p:nvSpPr>
          <p:cNvPr id="8" name="Text 4"/>
          <p:cNvSpPr/>
          <p:nvPr/>
        </p:nvSpPr>
        <p:spPr>
          <a:xfrm>
            <a:off x="8287941" y="3455670"/>
            <a:ext cx="5369719"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The distribution remains fairly balanced across all three years.</a:t>
            </a:r>
            <a:endParaRPr lang="en-US" sz="1700" dirty="0"/>
          </a:p>
        </p:txBody>
      </p:sp>
      <p:sp>
        <p:nvSpPr>
          <p:cNvPr id="9" name="Shape 5"/>
          <p:cNvSpPr/>
          <p:nvPr/>
        </p:nvSpPr>
        <p:spPr>
          <a:xfrm>
            <a:off x="8071842" y="4579620"/>
            <a:ext cx="5801916" cy="1123950"/>
          </a:xfrm>
          <a:prstGeom prst="roundRect">
            <a:avLst>
              <a:gd name="adj" fmla="val 2886"/>
            </a:avLst>
          </a:prstGeom>
          <a:solidFill>
            <a:srgbClr val="EEE8DD"/>
          </a:solidFill>
          <a:ln/>
        </p:spPr>
        <p:txBody>
          <a:bodyPr/>
          <a:lstStyle/>
          <a:p>
            <a:endParaRPr lang="en-US"/>
          </a:p>
        </p:txBody>
      </p:sp>
      <p:sp>
        <p:nvSpPr>
          <p:cNvPr id="10" name="Text 6"/>
          <p:cNvSpPr/>
          <p:nvPr/>
        </p:nvSpPr>
        <p:spPr>
          <a:xfrm>
            <a:off x="8287941" y="4795718"/>
            <a:ext cx="5369719"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Community &amp; Organization spending has consistently been higher than Health in all years.</a:t>
            </a:r>
            <a:endParaRPr lang="en-US" sz="1700" dirty="0"/>
          </a:p>
        </p:txBody>
      </p:sp>
      <p:sp>
        <p:nvSpPr>
          <p:cNvPr id="11" name="Shape 7"/>
          <p:cNvSpPr/>
          <p:nvPr/>
        </p:nvSpPr>
        <p:spPr>
          <a:xfrm>
            <a:off x="8071842" y="5919668"/>
            <a:ext cx="5801916" cy="1123950"/>
          </a:xfrm>
          <a:prstGeom prst="roundRect">
            <a:avLst>
              <a:gd name="adj" fmla="val 2886"/>
            </a:avLst>
          </a:prstGeom>
          <a:solidFill>
            <a:srgbClr val="EEE8DD"/>
          </a:solidFill>
          <a:ln/>
        </p:spPr>
        <p:txBody>
          <a:bodyPr/>
          <a:lstStyle/>
          <a:p>
            <a:endParaRPr lang="en-US"/>
          </a:p>
        </p:txBody>
      </p:sp>
      <p:sp>
        <p:nvSpPr>
          <p:cNvPr id="12" name="Text 8"/>
          <p:cNvSpPr/>
          <p:nvPr/>
        </p:nvSpPr>
        <p:spPr>
          <a:xfrm>
            <a:off x="8287941" y="6135767"/>
            <a:ext cx="5369719"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Both categories show a gradual increase from 2022 to 2024.</a:t>
            </a:r>
            <a:endParaRPr lang="en-US" sz="1700" dirty="0"/>
          </a:p>
        </p:txBody>
      </p:sp>
      <p:sp>
        <p:nvSpPr>
          <p:cNvPr id="13" name="Text 9"/>
          <p:cNvSpPr/>
          <p:nvPr/>
        </p:nvSpPr>
        <p:spPr>
          <a:xfrm>
            <a:off x="8071842" y="7286744"/>
            <a:ext cx="5801916" cy="345877"/>
          </a:xfrm>
          <a:prstGeom prst="rect">
            <a:avLst/>
          </a:prstGeom>
          <a:noFill/>
          <a:ln/>
        </p:spPr>
        <p:txBody>
          <a:bodyPr wrap="none" lIns="0" tIns="0" rIns="0" bIns="0" rtlCol="0" anchor="t"/>
          <a:lstStyle/>
          <a:p>
            <a:pPr marL="0" indent="0" algn="r">
              <a:lnSpc>
                <a:spcPts val="2700"/>
              </a:lnSpc>
              <a:buNone/>
            </a:pPr>
            <a:r>
              <a:rPr lang="en-US" sz="1700" dirty="0">
                <a:solidFill>
                  <a:srgbClr val="746558"/>
                </a:solidFill>
                <a:latin typeface="Gelasio" pitchFamily="34" charset="0"/>
                <a:ea typeface="Gelasio" pitchFamily="34" charset="-122"/>
                <a:cs typeface="Gelasio" pitchFamily="34" charset="-120"/>
              </a:rPr>
              <a:t>6</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74637" y="2693194"/>
            <a:ext cx="6796207" cy="2843093"/>
          </a:xfrm>
          <a:prstGeom prst="rect">
            <a:avLst/>
          </a:prstGeom>
        </p:spPr>
      </p:pic>
      <p:sp>
        <p:nvSpPr>
          <p:cNvPr id="4" name="Text 0"/>
          <p:cNvSpPr/>
          <p:nvPr/>
        </p:nvSpPr>
        <p:spPr>
          <a:xfrm>
            <a:off x="726519" y="1296948"/>
            <a:ext cx="5862161" cy="415290"/>
          </a:xfrm>
          <a:prstGeom prst="rect">
            <a:avLst/>
          </a:prstGeom>
          <a:noFill/>
          <a:ln/>
        </p:spPr>
        <p:txBody>
          <a:bodyPr wrap="none" lIns="0" tIns="0" rIns="0" bIns="0" rtlCol="0" anchor="t"/>
          <a:lstStyle/>
          <a:p>
            <a:pPr marL="0" indent="0" algn="l">
              <a:lnSpc>
                <a:spcPts val="3250"/>
              </a:lnSpc>
              <a:buNone/>
            </a:pPr>
            <a:r>
              <a:rPr lang="en-US" sz="2000" b="1" dirty="0">
                <a:solidFill>
                  <a:srgbClr val="746558"/>
                </a:solidFill>
                <a:latin typeface="Gelasio" pitchFamily="34" charset="0"/>
                <a:ea typeface="Gelasio" pitchFamily="34" charset="-122"/>
                <a:cs typeface="Gelasio" pitchFamily="34" charset="-120"/>
              </a:rPr>
              <a:t>Average of Food and Livelihood by Year</a:t>
            </a:r>
            <a:endParaRPr lang="en-US" sz="2000" dirty="0"/>
          </a:p>
        </p:txBody>
      </p:sp>
      <p:sp>
        <p:nvSpPr>
          <p:cNvPr id="5" name="Shape 1"/>
          <p:cNvSpPr/>
          <p:nvPr/>
        </p:nvSpPr>
        <p:spPr>
          <a:xfrm>
            <a:off x="726519" y="1945719"/>
            <a:ext cx="5862161" cy="1079421"/>
          </a:xfrm>
          <a:prstGeom prst="roundRect">
            <a:avLst>
              <a:gd name="adj" fmla="val 2885"/>
            </a:avLst>
          </a:prstGeom>
          <a:solidFill>
            <a:srgbClr val="EEE8DD"/>
          </a:solidFill>
          <a:ln/>
        </p:spPr>
        <p:txBody>
          <a:bodyPr/>
          <a:lstStyle/>
          <a:p>
            <a:endParaRPr lang="en-US"/>
          </a:p>
        </p:txBody>
      </p:sp>
      <p:sp>
        <p:nvSpPr>
          <p:cNvPr id="6" name="Text 2"/>
          <p:cNvSpPr/>
          <p:nvPr/>
        </p:nvSpPr>
        <p:spPr>
          <a:xfrm>
            <a:off x="934045" y="2153245"/>
            <a:ext cx="5447109" cy="66436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Livelihood spending dropped significantly after 2022 and stabilized at a lower level in 2023 and 2024.</a:t>
            </a:r>
            <a:endParaRPr lang="en-US" sz="1600" dirty="0"/>
          </a:p>
        </p:txBody>
      </p:sp>
      <p:sp>
        <p:nvSpPr>
          <p:cNvPr id="7" name="Shape 3"/>
          <p:cNvSpPr/>
          <p:nvPr/>
        </p:nvSpPr>
        <p:spPr>
          <a:xfrm>
            <a:off x="726519" y="3232666"/>
            <a:ext cx="5862161" cy="1079421"/>
          </a:xfrm>
          <a:prstGeom prst="roundRect">
            <a:avLst>
              <a:gd name="adj" fmla="val 2885"/>
            </a:avLst>
          </a:prstGeom>
          <a:solidFill>
            <a:srgbClr val="EEE8DD"/>
          </a:solidFill>
          <a:ln/>
        </p:spPr>
        <p:txBody>
          <a:bodyPr/>
          <a:lstStyle/>
          <a:p>
            <a:endParaRPr lang="en-US"/>
          </a:p>
        </p:txBody>
      </p:sp>
      <p:sp>
        <p:nvSpPr>
          <p:cNvPr id="8" name="Text 4"/>
          <p:cNvSpPr/>
          <p:nvPr/>
        </p:nvSpPr>
        <p:spPr>
          <a:xfrm>
            <a:off x="934045" y="3440192"/>
            <a:ext cx="5447109" cy="66436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This suggests a strategic shift away from livelihood programs.</a:t>
            </a:r>
            <a:endParaRPr lang="en-US" sz="1600" dirty="0"/>
          </a:p>
        </p:txBody>
      </p:sp>
      <p:sp>
        <p:nvSpPr>
          <p:cNvPr id="9" name="Shape 5"/>
          <p:cNvSpPr/>
          <p:nvPr/>
        </p:nvSpPr>
        <p:spPr>
          <a:xfrm>
            <a:off x="726519" y="4519613"/>
            <a:ext cx="5862161" cy="747236"/>
          </a:xfrm>
          <a:prstGeom prst="roundRect">
            <a:avLst>
              <a:gd name="adj" fmla="val 4167"/>
            </a:avLst>
          </a:prstGeom>
          <a:solidFill>
            <a:srgbClr val="EEE8DD"/>
          </a:solidFill>
          <a:ln/>
        </p:spPr>
        <p:txBody>
          <a:bodyPr/>
          <a:lstStyle/>
          <a:p>
            <a:endParaRPr lang="en-US"/>
          </a:p>
        </p:txBody>
      </p:sp>
      <p:sp>
        <p:nvSpPr>
          <p:cNvPr id="10" name="Text 6"/>
          <p:cNvSpPr/>
          <p:nvPr/>
        </p:nvSpPr>
        <p:spPr>
          <a:xfrm>
            <a:off x="934045" y="4727138"/>
            <a:ext cx="5447109" cy="332184"/>
          </a:xfrm>
          <a:prstGeom prst="rect">
            <a:avLst/>
          </a:prstGeom>
          <a:noFill/>
          <a:ln/>
        </p:spPr>
        <p:txBody>
          <a:bodyPr wrap="non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Food spending dropped in 2023 but recovered in 2024.</a:t>
            </a:r>
            <a:endParaRPr lang="en-US" sz="1600" dirty="0"/>
          </a:p>
        </p:txBody>
      </p:sp>
      <p:sp>
        <p:nvSpPr>
          <p:cNvPr id="11" name="Shape 7"/>
          <p:cNvSpPr/>
          <p:nvPr/>
        </p:nvSpPr>
        <p:spPr>
          <a:xfrm>
            <a:off x="726519" y="5474375"/>
            <a:ext cx="5862161" cy="1079421"/>
          </a:xfrm>
          <a:prstGeom prst="roundRect">
            <a:avLst>
              <a:gd name="adj" fmla="val 2885"/>
            </a:avLst>
          </a:prstGeom>
          <a:solidFill>
            <a:srgbClr val="EEE8DD"/>
          </a:solidFill>
          <a:ln/>
        </p:spPr>
        <p:txBody>
          <a:bodyPr/>
          <a:lstStyle/>
          <a:p>
            <a:endParaRPr lang="en-US"/>
          </a:p>
        </p:txBody>
      </p:sp>
      <p:sp>
        <p:nvSpPr>
          <p:cNvPr id="12" name="Text 8"/>
          <p:cNvSpPr/>
          <p:nvPr/>
        </p:nvSpPr>
        <p:spPr>
          <a:xfrm>
            <a:off x="934045" y="5681901"/>
            <a:ext cx="5447109" cy="66436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This indicates a possible budget reallocation or shifting priorities.</a:t>
            </a:r>
            <a:endParaRPr lang="en-US" sz="1600" dirty="0"/>
          </a:p>
        </p:txBody>
      </p:sp>
      <p:sp>
        <p:nvSpPr>
          <p:cNvPr id="13" name="Text 9"/>
          <p:cNvSpPr/>
          <p:nvPr/>
        </p:nvSpPr>
        <p:spPr>
          <a:xfrm>
            <a:off x="726519" y="6787277"/>
            <a:ext cx="5862161" cy="332184"/>
          </a:xfrm>
          <a:prstGeom prst="rect">
            <a:avLst/>
          </a:prstGeom>
          <a:noFill/>
          <a:ln/>
        </p:spPr>
        <p:txBody>
          <a:bodyPr wrap="none" lIns="0" tIns="0" rIns="0" bIns="0" rtlCol="0" anchor="t"/>
          <a:lstStyle/>
          <a:p>
            <a:pPr marL="0" indent="0" algn="r">
              <a:lnSpc>
                <a:spcPts val="2600"/>
              </a:lnSpc>
              <a:buNone/>
            </a:pPr>
            <a:r>
              <a:rPr lang="en-US" sz="1600" dirty="0">
                <a:solidFill>
                  <a:srgbClr val="746558"/>
                </a:solidFill>
                <a:latin typeface="Gelasio" pitchFamily="34" charset="0"/>
                <a:ea typeface="Gelasio" pitchFamily="34" charset="-122"/>
                <a:cs typeface="Gelasio" pitchFamily="34" charset="-120"/>
              </a:rPr>
              <a:t>7</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55438"/>
            <a:ext cx="739699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Partner Financial Analysis</a:t>
            </a:r>
            <a:endParaRPr lang="en-US" sz="4450" dirty="0"/>
          </a:p>
        </p:txBody>
      </p:sp>
      <p:sp>
        <p:nvSpPr>
          <p:cNvPr id="4" name="Text 1"/>
          <p:cNvSpPr/>
          <p:nvPr/>
        </p:nvSpPr>
        <p:spPr>
          <a:xfrm>
            <a:off x="6280190" y="3604379"/>
            <a:ext cx="7556421" cy="1451610"/>
          </a:xfrm>
          <a:prstGeom prst="rect">
            <a:avLst/>
          </a:prstGeom>
          <a:noFill/>
          <a:ln/>
        </p:spPr>
        <p:txBody>
          <a:bodyPr wrap="square" lIns="0" tIns="0" rIns="0" bIns="0" rtlCol="0" anchor="t"/>
          <a:lstStyle/>
          <a:p>
            <a:pPr marL="0" indent="0" algn="just">
              <a:lnSpc>
                <a:spcPts val="2850"/>
              </a:lnSpc>
              <a:buNone/>
            </a:pPr>
            <a:r>
              <a:rPr lang="en-US" sz="1750" dirty="0">
                <a:solidFill>
                  <a:srgbClr val="746558"/>
                </a:solidFill>
                <a:latin typeface="Gelasio" pitchFamily="34" charset="0"/>
                <a:ea typeface="Gelasio" pitchFamily="34" charset="-122"/>
                <a:cs typeface="Gelasio" pitchFamily="34" charset="-120"/>
              </a:rPr>
              <a:t>This presentation examines the financial performance of partners A, B, and C. We will analyze cost distribution, budget vs. actual spending, and quarterly trends. The goal is to provide insights for better investment decisions.</a:t>
            </a:r>
            <a:endParaRPr lang="en-US" sz="1750" dirty="0"/>
          </a:p>
        </p:txBody>
      </p:sp>
      <p:sp>
        <p:nvSpPr>
          <p:cNvPr id="5" name="Text 2"/>
          <p:cNvSpPr/>
          <p:nvPr/>
        </p:nvSpPr>
        <p:spPr>
          <a:xfrm>
            <a:off x="6280190" y="5311140"/>
            <a:ext cx="7556421" cy="362903"/>
          </a:xfrm>
          <a:prstGeom prst="rect">
            <a:avLst/>
          </a:prstGeom>
          <a:noFill/>
          <a:ln/>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8</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70629" y="2339102"/>
            <a:ext cx="6773942" cy="3551277"/>
          </a:xfrm>
          <a:prstGeom prst="rect">
            <a:avLst/>
          </a:prstGeom>
        </p:spPr>
      </p:pic>
      <p:sp>
        <p:nvSpPr>
          <p:cNvPr id="4" name="Text 0"/>
          <p:cNvSpPr/>
          <p:nvPr/>
        </p:nvSpPr>
        <p:spPr>
          <a:xfrm>
            <a:off x="8072557" y="767477"/>
            <a:ext cx="5800487" cy="1352550"/>
          </a:xfrm>
          <a:prstGeom prst="rect">
            <a:avLst/>
          </a:prstGeom>
          <a:noFill/>
          <a:ln/>
        </p:spPr>
        <p:txBody>
          <a:bodyPr wrap="square" lIns="0" tIns="0" rIns="0" bIns="0" rtlCol="0" anchor="t"/>
          <a:lstStyle/>
          <a:p>
            <a:pPr marL="0" indent="0" algn="l">
              <a:lnSpc>
                <a:spcPts val="5300"/>
              </a:lnSpc>
              <a:buNone/>
            </a:pPr>
            <a:r>
              <a:rPr lang="en-US" sz="4250" dirty="0">
                <a:solidFill>
                  <a:srgbClr val="484237"/>
                </a:solidFill>
                <a:latin typeface="Gelasio Semi Bold" pitchFamily="34" charset="0"/>
                <a:ea typeface="Gelasio Semi Bold" pitchFamily="34" charset="-122"/>
                <a:cs typeface="Gelasio Semi Bold" pitchFamily="34" charset="-120"/>
              </a:rPr>
              <a:t>Cost Distribution by Category</a:t>
            </a:r>
            <a:endParaRPr lang="en-US" sz="4250" dirty="0"/>
          </a:p>
        </p:txBody>
      </p:sp>
      <p:sp>
        <p:nvSpPr>
          <p:cNvPr id="5" name="Text 1"/>
          <p:cNvSpPr/>
          <p:nvPr/>
        </p:nvSpPr>
        <p:spPr>
          <a:xfrm>
            <a:off x="8072557" y="2660928"/>
            <a:ext cx="1581864" cy="338138"/>
          </a:xfrm>
          <a:prstGeom prst="rect">
            <a:avLst/>
          </a:prstGeom>
          <a:noFill/>
          <a:ln/>
        </p:spPr>
        <p:txBody>
          <a:bodyPr wrap="none" lIns="0" tIns="0" rIns="0" bIns="0" rtlCol="0" anchor="t"/>
          <a:lstStyle/>
          <a:p>
            <a:pPr marL="0" indent="0" algn="l">
              <a:lnSpc>
                <a:spcPts val="2650"/>
              </a:lnSpc>
              <a:buNone/>
            </a:pPr>
            <a:r>
              <a:rPr lang="en-US" sz="2100" dirty="0">
                <a:solidFill>
                  <a:srgbClr val="484237"/>
                </a:solidFill>
                <a:latin typeface="Gelasio Semi Bold" pitchFamily="34" charset="0"/>
                <a:ea typeface="Gelasio Semi Bold" pitchFamily="34" charset="-122"/>
                <a:cs typeface="Gelasio Semi Bold" pitchFamily="34" charset="-120"/>
              </a:rPr>
              <a:t>Partner A</a:t>
            </a:r>
            <a:endParaRPr lang="en-US" sz="2100" dirty="0"/>
          </a:p>
        </p:txBody>
      </p:sp>
      <p:sp>
        <p:nvSpPr>
          <p:cNvPr id="6" name="Text 2"/>
          <p:cNvSpPr/>
          <p:nvPr/>
        </p:nvSpPr>
        <p:spPr>
          <a:xfrm>
            <a:off x="8072557" y="3215402"/>
            <a:ext cx="1581864" cy="3462338"/>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Livelihoods receive the largest share (39.99%).  Education is second (35.67%). Food receives the lowest (18.90%).</a:t>
            </a:r>
            <a:endParaRPr lang="en-US" sz="1700" dirty="0"/>
          </a:p>
        </p:txBody>
      </p:sp>
      <p:sp>
        <p:nvSpPr>
          <p:cNvPr id="7" name="Text 3"/>
          <p:cNvSpPr/>
          <p:nvPr/>
        </p:nvSpPr>
        <p:spPr>
          <a:xfrm>
            <a:off x="10189964" y="2660928"/>
            <a:ext cx="1581269" cy="338138"/>
          </a:xfrm>
          <a:prstGeom prst="rect">
            <a:avLst/>
          </a:prstGeom>
          <a:noFill/>
          <a:ln/>
        </p:spPr>
        <p:txBody>
          <a:bodyPr wrap="none" lIns="0" tIns="0" rIns="0" bIns="0" rtlCol="0" anchor="t"/>
          <a:lstStyle/>
          <a:p>
            <a:pPr marL="0" indent="0" algn="l">
              <a:lnSpc>
                <a:spcPts val="2650"/>
              </a:lnSpc>
              <a:buNone/>
            </a:pPr>
            <a:r>
              <a:rPr lang="en-US" sz="2100" dirty="0">
                <a:solidFill>
                  <a:srgbClr val="484237"/>
                </a:solidFill>
                <a:latin typeface="Gelasio Semi Bold" pitchFamily="34" charset="0"/>
                <a:ea typeface="Gelasio Semi Bold" pitchFamily="34" charset="-122"/>
                <a:cs typeface="Gelasio Semi Bold" pitchFamily="34" charset="-120"/>
              </a:rPr>
              <a:t>Partner B</a:t>
            </a:r>
            <a:endParaRPr lang="en-US" sz="2100" dirty="0"/>
          </a:p>
        </p:txBody>
      </p:sp>
      <p:sp>
        <p:nvSpPr>
          <p:cNvPr id="8" name="Text 4"/>
          <p:cNvSpPr/>
          <p:nvPr/>
        </p:nvSpPr>
        <p:spPr>
          <a:xfrm>
            <a:off x="10189964" y="3215402"/>
            <a:ext cx="1581269" cy="3116104"/>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Community expenses are highest (47.15%), followed by Health (44.87%). Food expenditure is 30.52%.</a:t>
            </a:r>
            <a:endParaRPr lang="en-US" sz="1700" dirty="0"/>
          </a:p>
        </p:txBody>
      </p:sp>
      <p:sp>
        <p:nvSpPr>
          <p:cNvPr id="9" name="Text 5"/>
          <p:cNvSpPr/>
          <p:nvPr/>
        </p:nvSpPr>
        <p:spPr>
          <a:xfrm>
            <a:off x="12306776" y="2660928"/>
            <a:ext cx="1581269" cy="338138"/>
          </a:xfrm>
          <a:prstGeom prst="rect">
            <a:avLst/>
          </a:prstGeom>
          <a:noFill/>
          <a:ln/>
        </p:spPr>
        <p:txBody>
          <a:bodyPr wrap="none" lIns="0" tIns="0" rIns="0" bIns="0" rtlCol="0" anchor="t"/>
          <a:lstStyle/>
          <a:p>
            <a:pPr marL="0" indent="0" algn="l">
              <a:lnSpc>
                <a:spcPts val="2650"/>
              </a:lnSpc>
              <a:buNone/>
            </a:pPr>
            <a:r>
              <a:rPr lang="en-US" sz="2100" dirty="0">
                <a:solidFill>
                  <a:srgbClr val="484237"/>
                </a:solidFill>
                <a:latin typeface="Gelasio Semi Bold" pitchFamily="34" charset="0"/>
                <a:ea typeface="Gelasio Semi Bold" pitchFamily="34" charset="-122"/>
                <a:cs typeface="Gelasio Semi Bold" pitchFamily="34" charset="-120"/>
              </a:rPr>
              <a:t>Partner C</a:t>
            </a:r>
            <a:endParaRPr lang="en-US" sz="2100" dirty="0"/>
          </a:p>
        </p:txBody>
      </p:sp>
      <p:sp>
        <p:nvSpPr>
          <p:cNvPr id="10" name="Text 6"/>
          <p:cNvSpPr/>
          <p:nvPr/>
        </p:nvSpPr>
        <p:spPr>
          <a:xfrm>
            <a:off x="12306776" y="3215402"/>
            <a:ext cx="1581269" cy="3116104"/>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Food receives the largest share (65.32%) among other partners. Health accounts for 45.79%. Community receives 19.88%.</a:t>
            </a:r>
            <a:endParaRPr lang="en-US" sz="1700" dirty="0"/>
          </a:p>
        </p:txBody>
      </p:sp>
      <p:sp>
        <p:nvSpPr>
          <p:cNvPr id="11" name="Text 7"/>
          <p:cNvSpPr/>
          <p:nvPr/>
        </p:nvSpPr>
        <p:spPr>
          <a:xfrm>
            <a:off x="8072557" y="7115770"/>
            <a:ext cx="5800487" cy="346234"/>
          </a:xfrm>
          <a:prstGeom prst="rect">
            <a:avLst/>
          </a:prstGeom>
          <a:noFill/>
          <a:ln/>
        </p:spPr>
        <p:txBody>
          <a:bodyPr wrap="none" lIns="0" tIns="0" rIns="0" bIns="0" rtlCol="0" anchor="t"/>
          <a:lstStyle/>
          <a:p>
            <a:pPr marL="0" indent="0" algn="r">
              <a:lnSpc>
                <a:spcPts val="2700"/>
              </a:lnSpc>
              <a:buNone/>
            </a:pPr>
            <a:r>
              <a:rPr lang="en-US" sz="1700" dirty="0">
                <a:solidFill>
                  <a:srgbClr val="746558"/>
                </a:solidFill>
                <a:latin typeface="Gelasio" pitchFamily="34" charset="0"/>
                <a:ea typeface="Gelasio" pitchFamily="34" charset="-122"/>
                <a:cs typeface="Gelasio" pitchFamily="34" charset="-120"/>
              </a:rPr>
              <a:t>9</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658</Words>
  <Application>Microsoft Macintosh PowerPoint</Application>
  <PresentationFormat>Custom</PresentationFormat>
  <Paragraphs>93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Gelasio</vt:lpstr>
      <vt:lpstr>Gelasio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InderJeet Singh</cp:lastModifiedBy>
  <cp:revision>2</cp:revision>
  <dcterms:created xsi:type="dcterms:W3CDTF">2025-03-26T20:59:11Z</dcterms:created>
  <dcterms:modified xsi:type="dcterms:W3CDTF">2025-03-26T21:02:15Z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7fc7fb-1e4a-410e-a976-29a769d5a30b_Enabled">
    <vt:lpwstr>true</vt:lpwstr>
  </property>
  <property fmtid="{D5CDD505-2E9C-101B-9397-08002B2CF9AE}" pid="3" name="MSIP_Label_127fc7fb-1e4a-410e-a976-29a769d5a30b_SetDate">
    <vt:lpwstr>2025-03-26T21:02:14Z</vt:lpwstr>
  </property>
  <property fmtid="{D5CDD505-2E9C-101B-9397-08002B2CF9AE}" pid="4" name="MSIP_Label_127fc7fb-1e4a-410e-a976-29a769d5a30b_Method">
    <vt:lpwstr>Standard</vt:lpwstr>
  </property>
  <property fmtid="{D5CDD505-2E9C-101B-9397-08002B2CF9AE}" pid="5" name="MSIP_Label_127fc7fb-1e4a-410e-a976-29a769d5a30b_Name">
    <vt:lpwstr>Public</vt:lpwstr>
  </property>
  <property fmtid="{D5CDD505-2E9C-101B-9397-08002B2CF9AE}" pid="6" name="MSIP_Label_127fc7fb-1e4a-410e-a976-29a769d5a30b_SiteId">
    <vt:lpwstr>1d65e300-b646-47ad-aef0-b428a3205ed6</vt:lpwstr>
  </property>
  <property fmtid="{D5CDD505-2E9C-101B-9397-08002B2CF9AE}" pid="7" name="MSIP_Label_127fc7fb-1e4a-410e-a976-29a769d5a30b_ActionId">
    <vt:lpwstr>b3f90499-442e-464a-ac5b-2042a0652876</vt:lpwstr>
  </property>
  <property fmtid="{D5CDD505-2E9C-101B-9397-08002B2CF9AE}" pid="8" name="MSIP_Label_127fc7fb-1e4a-410e-a976-29a769d5a30b_ContentBits">
    <vt:lpwstr>0</vt:lpwstr>
  </property>
  <property fmtid="{D5CDD505-2E9C-101B-9397-08002B2CF9AE}" pid="9" name="MSIP_Label_127fc7fb-1e4a-410e-a976-29a769d5a30b_Tag">
    <vt:lpwstr>50, 3, 0, 1</vt:lpwstr>
  </property>
</Properties>
</file>